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11"/>
    <p:restoredTop sz="94610"/>
  </p:normalViewPr>
  <p:slideViewPr>
    <p:cSldViewPr snapToGrid="0" snapToObjects="1">
      <p:cViewPr varScale="1">
        <p:scale>
          <a:sx n="63" d="100"/>
          <a:sy n="63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4738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0297C-2A7E-7DB8-A249-AF2701A8E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920E2B-99C8-0AF4-F6B9-911AA6F386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075445-9F4D-554E-EE7E-0E623E51FD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C1B80-39EE-9FB4-3659-703BF67ADB1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271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a486bbba7ab66dfa71f#tid=68f6f578ba80cb000ac8ddd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312" y="4425696"/>
            <a:ext cx="3429000" cy="9052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220456" y="4425696"/>
            <a:ext cx="3419856" cy="9052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6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  选择性必修      第三册  RJA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608" y="2350008"/>
            <a:ext cx="2377440" cy="227685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7.xml"/><Relationship Id="rId7" Type="http://schemas.openxmlformats.org/officeDocument/2006/relationships/slide" Target="slide1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2.xml"/><Relationship Id="rId5" Type="http://schemas.openxmlformats.org/officeDocument/2006/relationships/image" Target="../media/image7.png"/><Relationship Id="rId4" Type="http://schemas.openxmlformats.org/officeDocument/2006/relationships/slide" Target="slide7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6_1#3b4437ae0?vcp=1&amp;vop=1&amp;pid=2737ace28&amp;color=36,64,97&amp;bt=1&amp;bbb=1"/>
              <p:cNvSpPr/>
              <p:nvPr/>
            </p:nvSpPr>
            <p:spPr>
              <a:xfrm>
                <a:off x="539496" y="2264110"/>
                <a:ext cx="11109960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试预测广告费用支出为10百万元时的销售额.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: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6_1#3b4437ae0?vcp=1&amp;vop=1&amp;pid=2737ace28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264110"/>
                <a:ext cx="11109960" cy="1333500"/>
              </a:xfrm>
              <a:prstGeom prst="rect">
                <a:avLst/>
              </a:prstGeom>
              <a:blipFill>
                <a:blip r:embed="rId3"/>
                <a:stretch>
                  <a:fillRect l="-1317" b="-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7_1#3b4437ae0?vcp=1&amp;vop=1&amp;pid=2737ace28&amp;color=36,64,97&amp;bbb=1"/>
              <p:cNvSpPr/>
              <p:nvPr/>
            </p:nvSpPr>
            <p:spPr>
              <a:xfrm>
                <a:off x="539496" y="3594055"/>
                <a:ext cx="11109960" cy="11923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【解】根据（2）中求得的经验回归方程，当广告费用支出为10百万元时，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5×10+17.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5=82.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（百万元），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广告费用支出为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10百万元时，销售额大约为82.5百万元.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7_1#3b4437ae0?vcp=1&amp;vop=1&amp;pid=2737ace28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594055"/>
                <a:ext cx="11109960" cy="1192340"/>
              </a:xfrm>
              <a:prstGeom prst="rect">
                <a:avLst/>
              </a:prstGeom>
              <a:blipFill>
                <a:blip r:embed="rId4"/>
                <a:stretch>
                  <a:fillRect l="-131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8_1#3d1dcfbe4?vcp=1&amp;vop=1&amp;pid=d4875bac4&amp;color=36,64,97&amp;bt=1&amp;bbb=1&amp;hb=1"/>
          <p:cNvSpPr/>
          <p:nvPr/>
        </p:nvSpPr>
        <p:spPr>
          <a:xfrm>
            <a:off x="539496" y="828000"/>
            <a:ext cx="11109960" cy="627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800" b="1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1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[浙江金兰教育合作组织2025高二期中]</a:t>
            </a:r>
            <a:r>
              <a:rPr lang="en-US" altLang="zh-CN" sz="1800" b="0" i="0" dirty="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随着电商事业的快速发展，网络购物交易额也快速提升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，某网上交</a:t>
            </a:r>
          </a:p>
          <a:p>
            <a:pPr latinLnBrk="1">
              <a:lnSpc>
                <a:spcPts val="2500"/>
              </a:lnSpc>
            </a:pPr>
            <a:r>
              <a:rPr lang="en-US" altLang="zh-CN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易平台工作人员对</a:t>
            </a:r>
            <a:r>
              <a:rPr lang="en-US" altLang="zh-CN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2020年至2024年每年的交易额（取近似值）进行统计分析，结果如表所示.</a:t>
            </a:r>
            <a:endParaRPr lang="en-US" altLang="zh-CN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QO_7_BD.8_2#3d1dcfbe4?colgroup=10,7,5,7,5,7&amp;vcp=1&amp;vop=1&amp;pid=d4875bac4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31157"/>
                  </p:ext>
                </p:extLst>
              </p:nvPr>
            </p:nvGraphicFramePr>
            <p:xfrm>
              <a:off x="539497" y="1591397"/>
              <a:ext cx="11112009" cy="1107949"/>
            </p:xfrm>
            <a:graphic>
              <a:graphicData uri="http://schemas.openxmlformats.org/drawingml/2006/table">
                <a:tbl>
                  <a:tblPr/>
                  <a:tblGrid>
                    <a:gridCol w="26296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965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9655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92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年份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92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年份代码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944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交易额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百亿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QO_7_BD.8_2#3d1dcfbe4?colgroup=10,7,5,7,5,7&amp;vcp=1&amp;vop=1&amp;pid=d4875bac4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9831157"/>
                  </p:ext>
                </p:extLst>
              </p:nvPr>
            </p:nvGraphicFramePr>
            <p:xfrm>
              <a:off x="539497" y="1591397"/>
              <a:ext cx="11112009" cy="1107949"/>
            </p:xfrm>
            <a:graphic>
              <a:graphicData uri="http://schemas.openxmlformats.org/drawingml/2006/table">
                <a:tbl>
                  <a:tblPr/>
                  <a:tblGrid>
                    <a:gridCol w="26296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9655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9655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963091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92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年份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2024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925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1" t="-108333" r="-322454" b="-1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6944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31" t="-204918" r="-322454" b="-278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8_3#3d1dcfbe4?vcp=1&amp;vop=1&amp;pid=d4875bac4&amp;color=36,64,97&amp;bbb=1"/>
              <p:cNvSpPr/>
              <p:nvPr/>
            </p:nvSpPr>
            <p:spPr>
              <a:xfrm>
                <a:off x="539496" y="2835997"/>
                <a:ext cx="11109960" cy="11456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利用最小二乘法求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的经验回归方程，并预测2025年该平台的交易额．</a:t>
                </a:r>
                <a:endParaRPr lang="en-US" altLang="zh-CN" sz="1800" dirty="0"/>
              </a:p>
              <a:p>
                <a:pPr latinLnBrk="1">
                  <a:lnSpc>
                    <a:spcPts val="64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参考数据和公式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)=33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8_3#3d1dcfbe4?vcp=1&amp;vop=1&amp;pid=d4875bac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35997"/>
                <a:ext cx="11109960" cy="1145604"/>
              </a:xfrm>
              <a:prstGeom prst="rect">
                <a:avLst/>
              </a:prstGeom>
              <a:blipFill>
                <a:blip r:embed="rId4"/>
                <a:stretch>
                  <a:fillRect t="-4255" b="-5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7_AN.9_1#3d1dcfbe4?vcp=1&amp;vop=1&amp;pid=d4875bac4&amp;color=36,64,97&amp;bbb=1"/>
              <p:cNvSpPr/>
              <p:nvPr/>
            </p:nvSpPr>
            <p:spPr>
              <a:xfrm>
                <a:off x="539496" y="3984712"/>
                <a:ext cx="11109960" cy="21861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68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【解】由已知得，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1+2+3+4+5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1.5+2+3.5+8+15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，所以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𝑡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6565FF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4+1+0+1+4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=6−3.3×3=−3.9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=3.3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=3.3×6−3.9=15.9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以预测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2025年该平台的交易额为15.9百亿．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7_AN.9_1#3d1dcfbe4?vcp=1&amp;vop=1&amp;pid=d4875bac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84712"/>
                <a:ext cx="11109960" cy="2186115"/>
              </a:xfrm>
              <a:prstGeom prst="rect">
                <a:avLst/>
              </a:prstGeom>
              <a:blipFill>
                <a:blip r:embed="rId5"/>
                <a:stretch>
                  <a:fillRect l="-1317" b="-64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9de9f7de7?vcp=1&amp;pid=66ae6e23c&amp;color=101,101,255&amp;bt=1&amp;bbb=1"/>
          <p:cNvSpPr/>
          <p:nvPr/>
        </p:nvSpPr>
        <p:spPr>
          <a:xfrm>
            <a:off x="539496" y="828000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残差分析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难点</a:t>
            </a:r>
            <a:endParaRPr lang="en-US" altLang="zh-CN" sz="2200" dirty="0">
              <a:solidFill>
                <a:srgbClr val="6565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C_7_BD.10_1#d210e04e1?vaa=1&amp;vcp=1&amp;vop=1&amp;pid=9de9f7de7&amp;color=36,64,97&amp;bbb=1&amp;hb=1"/>
              <p:cNvSpPr/>
              <p:nvPr/>
            </p:nvSpPr>
            <p:spPr>
              <a:xfrm>
                <a:off x="539496" y="1318332"/>
                <a:ext cx="11109960" cy="1443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例3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仿宋" pitchFamily="34" charset="0"/>
                    <a:ea typeface="仿宋" pitchFamily="34" charset="-122"/>
                    <a:cs typeface="仿宋" pitchFamily="34" charset="-120"/>
                  </a:rPr>
                  <a:t>[黑龙江哈尔滨师范大学附属中学2025高二月考]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的成对样本数据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，由一元线性回归模型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𝑌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𝑏𝑥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𝐸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)=0,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𝐷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)=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𝜎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得到经验回归方程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 smtClean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，求得残差图．对于以下四幅残差图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，满足一元线性回归模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型中对随机误差假设的是(</a:t>
                </a:r>
                <a:r>
                  <a:rPr lang="en-US" altLang="zh-CN" b="0" i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endParaRPr lang="en-US" altLang="zh-CN" dirty="0">
                  <a:solidFill>
                    <a:srgbClr val="244061"/>
                  </a:solidFill>
                </a:endParaRPr>
              </a:p>
            </p:txBody>
          </p:sp>
        </mc:Choice>
        <mc:Fallback xmlns="">
          <p:sp>
            <p:nvSpPr>
              <p:cNvPr id="3" name="QC_7_BD.10_1#d210e04e1?vaa=1&amp;vcp=1&amp;vop=1&amp;pid=9de9f7de7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18332"/>
                <a:ext cx="11109960" cy="1443355"/>
              </a:xfrm>
              <a:prstGeom prst="rect">
                <a:avLst/>
              </a:prstGeom>
              <a:blipFill>
                <a:blip r:embed="rId3"/>
                <a:stretch>
                  <a:fillRect l="-1317" r="-274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12_1#d210e04e1.bracket?vaa=1&amp;vcp=1&amp;vop=1&amp;pid=9de9f7de7&amp;color=36,64,97&amp;vpa=1"/>
          <p:cNvSpPr/>
          <p:nvPr/>
        </p:nvSpPr>
        <p:spPr>
          <a:xfrm>
            <a:off x="3216021" y="2500082"/>
            <a:ext cx="368300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20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sz="2000" dirty="0">
              <a:solidFill>
                <a:srgbClr val="6565FF"/>
              </a:solidFill>
            </a:endParaRPr>
          </a:p>
        </p:txBody>
      </p:sp>
      <p:sp>
        <p:nvSpPr>
          <p:cNvPr id="5" name="QC_7_BD.10_2#d210e04e1.choices?vaa=1&amp;vcp=1&amp;vop=1&amp;pid=9de9f7de7&amp;color=36,64,97&amp;bbb=1"/>
          <p:cNvSpPr/>
          <p:nvPr/>
        </p:nvSpPr>
        <p:spPr>
          <a:xfrm>
            <a:off x="539496" y="2892766"/>
            <a:ext cx="11109960" cy="1219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10900"/>
              </a:lnSpc>
              <a:tabLst>
                <a:tab pos="3015615" algn="l"/>
                <a:tab pos="5777230" algn="l"/>
                <a:tab pos="8538845" algn="l"/>
              </a:tabLst>
            </a:pP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59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</a:t>
            </a:r>
            <a:r>
              <a:rPr lang="en-US" altLang="zh-CN" sz="595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r>
              <a:rPr lang="en-US" altLang="zh-CN" sz="1800" b="0" i="0" spc="-10300">
                <a:solidFill>
                  <a:srgbClr val="244061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D.</a:t>
            </a:r>
            <a:r>
              <a:rPr lang="en-US" altLang="zh-CN" sz="6100" b="0" i="0" kern="0" spc="-999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                 </a:t>
            </a:r>
            <a:endParaRPr lang="en-US" altLang="zh-CN" sz="900" dirty="0">
              <a:latin typeface="SimSun" panose="02010600030101010101" pitchFamily="2" charset="-122"/>
            </a:endParaRPr>
          </a:p>
        </p:txBody>
      </p:sp>
      <p:pic>
        <p:nvPicPr>
          <p:cNvPr id="6" name="QC_7_BD.10_2#d210e04e1.choice_image?vaa=1&amp;vcp=1&amp;vop=1&amp;pid=9de9f7de7&amp;color=36,64,97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2065" y="2922357"/>
            <a:ext cx="2322576" cy="119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QC_7_BD.10_2#d210e04e1.choice_image?vaa=1&amp;vcp=1&amp;vop=1&amp;pid=9de9f7de7&amp;color=36,64,97&amp;tib=255,255,255&amp;iip=2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552" y="2931501"/>
            <a:ext cx="2084832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8" name="QC_7_BD.10_2#d210e04e1.choice_image?vaa=1&amp;vcp=1&amp;vop=1&amp;pid=9de9f7de7&amp;color=36,64,97&amp;tib=255,255,255&amp;iip=3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1167" y="2894925"/>
            <a:ext cx="2084832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9" name="QC_7_BD.10_2#d210e04e1.choice_image?vaa=1&amp;vcp=1&amp;vop=1&amp;pid=9de9f7de7&amp;color=36,64,97&amp;tib=255,255,255&amp;iip=4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15483" y="2904069"/>
            <a:ext cx="2084832" cy="1216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10" name="QC_7_AS.11_1#d210e04e1?vaa=1&amp;vcp=1&amp;vop=1&amp;pid=9de9f7de7&amp;color=36,64,97&amp;bbb=1&amp;hb=1"/>
          <p:cNvSpPr/>
          <p:nvPr/>
        </p:nvSpPr>
        <p:spPr>
          <a:xfrm>
            <a:off x="539496" y="4117046"/>
            <a:ext cx="11109960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【解析】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对于一元线性回归模型，若残差比较均匀地分布在以取值为0的横轴为对称轴的水平带状区域内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，则说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明拟合效果好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，故A正确.</a:t>
            </a:r>
            <a:endParaRPr lang="en-US" altLang="zh-CN" dirty="0">
              <a:solidFill>
                <a:srgbClr val="0037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7_BD.14_1#9977a8009?vcp=1&amp;vop=1&amp;pid=9de9f7de7&amp;color=36,64,97&amp;bt=1&amp;bbb=1"/>
              <p:cNvSpPr/>
              <p:nvPr/>
            </p:nvSpPr>
            <p:spPr>
              <a:xfrm>
                <a:off x="539496" y="1442008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例4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假定小麦基本苗数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与成熟期有效穗数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之间存在相关关系，今测得5组数据如下：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7_BD.14_1#9977a8009?vcp=1&amp;vop=1&amp;pid=9de9f7de7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42008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QO_7_BD.14_2#9977a8009?colgroup=2,8,8,8,8,8&amp;vcp=1&amp;vop=1&amp;pid=9de9f7d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3668"/>
                  </p:ext>
                </p:extLst>
              </p:nvPr>
            </p:nvGraphicFramePr>
            <p:xfrm>
              <a:off x="539496" y="1929942"/>
              <a:ext cx="11100816" cy="779654"/>
            </p:xfrm>
            <a:graphic>
              <a:graphicData uri="http://schemas.openxmlformats.org/drawingml/2006/table">
                <a:tbl>
                  <a:tblPr/>
                  <a:tblGrid>
                    <a:gridCol w="6766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44.4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39.4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QO_7_BD.14_2#9977a8009?colgroup=2,8,8,8,8,8&amp;vcp=1&amp;vop=1&amp;pid=9de9f7de7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23668"/>
                  </p:ext>
                </p:extLst>
              </p:nvPr>
            </p:nvGraphicFramePr>
            <p:xfrm>
              <a:off x="539496" y="1929942"/>
              <a:ext cx="11100816" cy="779654"/>
            </p:xfrm>
            <a:graphic>
              <a:graphicData uri="http://schemas.openxmlformats.org/drawingml/2006/table">
                <a:tbl>
                  <a:tblPr/>
                  <a:tblGrid>
                    <a:gridCol w="6766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01" t="-1538" r="-1543243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15.0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25.8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30.0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36.6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44.4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01" t="-103125" r="-1543243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39.4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42.9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43.1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8_BD.15_1#4f2d58aae?vcp=1&amp;vop=1&amp;pid=9977a8009&amp;color=36,64,97&amp;bbb=1"/>
              <p:cNvSpPr/>
              <p:nvPr/>
            </p:nvSpPr>
            <p:spPr>
              <a:xfrm>
                <a:off x="539496" y="284434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为解释变量，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为响应变量，作出散点图;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8_BD.15_1#4f2d58aae?vcp=1&amp;vop=1&amp;pid=9977a8009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844342"/>
                <a:ext cx="11109960" cy="363665"/>
              </a:xfrm>
              <a:prstGeom prst="rect">
                <a:avLst/>
              </a:prstGeom>
              <a:blipFill>
                <a:blip r:embed="rId5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8_AN.16_1#4f2d58aae?vcp=1&amp;vop=1&amp;pid=9977a8009&amp;color=36,64,97&amp;bbb=1"/>
          <p:cNvSpPr/>
          <p:nvPr/>
        </p:nvSpPr>
        <p:spPr>
          <a:xfrm>
            <a:off x="539496" y="3208832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【解】散点图如图所示.</a:t>
            </a:r>
            <a:endParaRPr lang="en-US" altLang="zh-CN" sz="1800" dirty="0"/>
          </a:p>
        </p:txBody>
      </p:sp>
      <p:pic>
        <p:nvPicPr>
          <p:cNvPr id="6" name="QO_8_AN.16_2#4f2d58aae?vcp=1&amp;vop=1&amp;pid=9977a8009&amp;color=36,64,97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7216" y="3700322"/>
            <a:ext cx="1883664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7_1#11c6e466e?vcp=1&amp;vop=1&amp;pid=9977a8009&amp;color=36,64,97&amp;bt=1&amp;bbb=1"/>
              <p:cNvSpPr/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之间的经验回归方程，并预测基本苗数为56.7时的成熟期有效穗数;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7_1#11c6e466e?vcp=1&amp;vop=1&amp;pid=9977a8009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353262"/>
                <a:ext cx="11109960" cy="363665"/>
              </a:xfrm>
              <a:prstGeom prst="rect">
                <a:avLst/>
              </a:prstGeom>
              <a:blipFill>
                <a:blip r:embed="rId3"/>
                <a:stretch>
                  <a:fillRect l="-1317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AN.18_1#11c6e466e?vcp=1&amp;vop=1&amp;pid=9977a8009&amp;color=36,64,97&amp;bt=1&amp;bbb=1&amp;hb=1"/>
              <p:cNvSpPr/>
              <p:nvPr/>
            </p:nvSpPr>
            <p:spPr>
              <a:xfrm>
                <a:off x="539496" y="1410258"/>
                <a:ext cx="11109960" cy="421494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【解】由（1）中散点图可知两变量之间具有线性相关关系.由表格中的数据可知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=30.36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=43.5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101.56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511.43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320.66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​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2=921.729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746.76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＾</m:t>
                        </m:r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≈34.70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所求的经验回归方程为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+34.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=56.7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=0.29×56.7+34.70=51.143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所以成熟期有效穗数约为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51.143.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2" name="QO_8_AN.18_1#11c6e466e?vcp=1&amp;vop=1&amp;pid=9977a8009&amp;color=36,64,97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410258"/>
                <a:ext cx="11109960" cy="4214940"/>
              </a:xfrm>
              <a:prstGeom prst="rect">
                <a:avLst/>
              </a:prstGeom>
              <a:blipFill>
                <a:blip r:embed="rId3"/>
                <a:stretch>
                  <a:fillRect l="-1317" b="-33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QO_8_BD.19_1#f2a8436d9?vcp=1&amp;vop=1&amp;pid=9977a8009&amp;color=36,64,97&amp;bt=1&amp;bbb=1"/>
              <p:cNvSpPr/>
              <p:nvPr/>
            </p:nvSpPr>
            <p:spPr>
              <a:xfrm>
                <a:off x="539496" y="1758174"/>
                <a:ext cx="11109960" cy="1333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计算各组残差，并计算残差平方和与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（结果保留3位有效数字）.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1800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244061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QO_8_BD.19_1#f2a8436d9?vcp=1&amp;vop=1&amp;pid=9977a8009&amp;color=36,64,97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758174"/>
                <a:ext cx="11109960" cy="1333500"/>
              </a:xfrm>
              <a:prstGeom prst="rect">
                <a:avLst/>
              </a:prstGeom>
              <a:blipFill>
                <a:blip r:embed="rId3"/>
                <a:stretch>
                  <a:fillRect l="-1317" b="-4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20_1#f2a8436d9?vcp=1&amp;vop=1&amp;pid=9977a8009&amp;color=36,64,97&amp;bbb=1&amp;hb=1"/>
              <p:cNvSpPr/>
              <p:nvPr/>
            </p:nvSpPr>
            <p:spPr>
              <a:xfrm>
                <a:off x="539496" y="3088118"/>
                <a:ext cx="11109960" cy="215804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，可以算得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  <m:lim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＾</m:t>
                            </m:r>
                          </m:lim>
                        </m:limUpp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=0.718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=−2.214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=1.624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，残差平方和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=8.427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=50.18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8.427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50.18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≈0.832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8_AN.20_1#f2a8436d9?vcp=1&amp;vop=1&amp;pid=9977a8009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088118"/>
                <a:ext cx="11109960" cy="2158048"/>
              </a:xfrm>
              <a:prstGeom prst="rect">
                <a:avLst/>
              </a:prstGeom>
              <a:blipFill>
                <a:blip r:embed="rId4"/>
                <a:stretch>
                  <a:fillRect l="-1317" b="-367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c839a42d?vcp=1&amp;pid=54907cca4&amp;color=61,88,159&amp;bt=1&amp;bbb=1"/>
          <p:cNvSpPr/>
          <p:nvPr/>
        </p:nvSpPr>
        <p:spPr>
          <a:xfrm>
            <a:off x="539496" y="828000"/>
            <a:ext cx="11109960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高分突破</a:t>
            </a:r>
            <a:endParaRPr lang="en-US" altLang="zh-CN" sz="2400" dirty="0"/>
          </a:p>
        </p:txBody>
      </p:sp>
      <p:sp>
        <p:nvSpPr>
          <p:cNvPr id="3" name="C_6_BD#512a254ee?vcp=1&amp;pid=1c839a42d&amp;color=101,101,255&amp;bbb=1"/>
          <p:cNvSpPr/>
          <p:nvPr/>
        </p:nvSpPr>
        <p:spPr>
          <a:xfrm>
            <a:off x="539496" y="1364144"/>
            <a:ext cx="11109960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非线性回归分析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基本点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BD.21_1#e0fdb0497?vcp=1&amp;vop=1&amp;pid=512a254ee&amp;color=36,64,97&amp;bbb=1"/>
              <p:cNvSpPr/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例5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为了研究某种细菌的繁殖个数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随时间天数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的变化情况，收集数据如表所示: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BD.21_1#e0fdb0497?vcp=1&amp;vop=1&amp;pid=512a254e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858862"/>
                <a:ext cx="11109960" cy="360680"/>
              </a:xfrm>
              <a:prstGeom prst="rect">
                <a:avLst/>
              </a:prstGeom>
              <a:blipFill>
                <a:blip r:embed="rId3"/>
                <a:stretch>
                  <a:fillRect l="-1317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QO_7_BD.21_2#e0fdb0497?colgroup=12,2,5,5,5,5,5&amp;vcp=1&amp;vop=1&amp;pid=512a254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966209"/>
                  </p:ext>
                </p:extLst>
              </p:nvPr>
            </p:nvGraphicFramePr>
            <p:xfrm>
              <a:off x="539496" y="2349841"/>
              <a:ext cx="11091672" cy="779654"/>
            </p:xfrm>
            <a:graphic>
              <a:graphicData uri="http://schemas.openxmlformats.org/drawingml/2006/table">
                <a:tbl>
                  <a:tblPr/>
                  <a:tblGrid>
                    <a:gridCol w="30906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77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天数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繁殖个数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QO_7_BD.21_2#e0fdb0497?colgroup=12,2,5,5,5,5,5&amp;vcp=1&amp;vop=1&amp;pid=512a254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966209"/>
                  </p:ext>
                </p:extLst>
              </p:nvPr>
            </p:nvGraphicFramePr>
            <p:xfrm>
              <a:off x="539496" y="2349841"/>
              <a:ext cx="11091672" cy="779654"/>
            </p:xfrm>
            <a:graphic>
              <a:graphicData uri="http://schemas.openxmlformats.org/drawingml/2006/table">
                <a:tbl>
                  <a:tblPr/>
                  <a:tblGrid>
                    <a:gridCol w="309067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7724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444752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7" t="-1538" r="-259369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7" t="-103125" r="-259369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95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190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QO_7_BD.21_3#e0fdb0497?vcp=1&amp;vop=1&amp;pid=512a254ee&amp;color=36,64,97&amp;bbb=1&amp;hb=1"/>
              <p:cNvSpPr/>
              <p:nvPr/>
            </p:nvSpPr>
            <p:spPr>
              <a:xfrm>
                <a:off x="539496" y="3264241"/>
                <a:ext cx="11109960" cy="2197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的回归方程．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参考数据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6≈1.79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12≈2.48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25≈3.22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49≈3.89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95≈4.55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190≈5.25.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参考公式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：对于一组数据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，其经验回归直线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中的斜率的最小二乘估计</a:t>
                </a:r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公式为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244061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i="1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b="0" i="0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b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b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244061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244061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b="0" i="1" dirty="0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>
                                    <a:solidFill>
                                      <a:srgbClr val="24406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b="0" i="0">
                                <a:solidFill>
                                  <a:srgbClr val="244061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6" name="QO_7_BD.21_3#e0fdb0497?vcp=1&amp;vop=1&amp;pid=512a254ee&amp;color=36,64,97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264241"/>
                <a:ext cx="11109960" cy="2197100"/>
              </a:xfrm>
              <a:prstGeom prst="rect">
                <a:avLst/>
              </a:prstGeom>
              <a:blipFill>
                <a:blip r:embed="rId5"/>
                <a:stretch>
                  <a:fillRect l="-1317" r="-12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N.22_1#e0fdb0497?vcp=1&amp;vop=1&amp;pid=512a254ee&amp;color=36,64,97&amp;bt=1&amp;bbb=1"/>
          <p:cNvSpPr/>
          <p:nvPr/>
        </p:nvSpPr>
        <p:spPr>
          <a:xfrm>
            <a:off x="539496" y="1421751"/>
            <a:ext cx="11109960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【解】作出散点图如图①所示．</a:t>
            </a:r>
            <a:endParaRPr lang="en-US" altLang="zh-CN" sz="1800" dirty="0"/>
          </a:p>
        </p:txBody>
      </p:sp>
      <p:pic>
        <p:nvPicPr>
          <p:cNvPr id="3" name="QO_7_AN.22_2#e0fdb0497?vcp=1&amp;vop=1&amp;pid=512a254ee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640" y="1922385"/>
            <a:ext cx="1947672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2_3#e0fdb0497?vcp=1&amp;vop=1&amp;pid=512a254ee&amp;color=36,64,97&amp;bbb=1"/>
              <p:cNvSpPr/>
              <p:nvPr/>
            </p:nvSpPr>
            <p:spPr>
              <a:xfrm>
                <a:off x="539496" y="3916285"/>
                <a:ext cx="11109960" cy="7918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由散点图①看出样本点分布在一条指数型曲线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的周围，则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令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，则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的取值如表所示: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4" name="QO_7_AN.22_3#e0fdb0497?vcp=1&amp;vop=1&amp;pid=512a254ee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916285"/>
                <a:ext cx="11109960" cy="791845"/>
              </a:xfrm>
              <a:prstGeom prst="rect">
                <a:avLst/>
              </a:prstGeom>
              <a:blipFill>
                <a:blip r:embed="rId4"/>
                <a:stretch>
                  <a:fillRect l="-1317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QO_7_AN.22_4#e0fdb0497?colgroup=1,7,7,7,7,7,7&amp;vcp=1&amp;vop=1&amp;pid=512a254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7962003"/>
                  </p:ext>
                </p:extLst>
              </p:nvPr>
            </p:nvGraphicFramePr>
            <p:xfrm>
              <a:off x="539497" y="4845480"/>
              <a:ext cx="11112010" cy="779654"/>
            </p:xfrm>
            <a:graphic>
              <a:graphicData uri="http://schemas.openxmlformats.org/drawingml/2006/table">
                <a:tbl>
                  <a:tblPr/>
                  <a:tblGrid>
                    <a:gridCol w="53001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6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𝑧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QO_7_AN.22_4#e0fdb0497?colgroup=1,7,7,7,7,7,7&amp;vcp=1&amp;vop=1&amp;pid=512a254ee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7962003"/>
                  </p:ext>
                </p:extLst>
              </p:nvPr>
            </p:nvGraphicFramePr>
            <p:xfrm>
              <a:off x="539497" y="4845480"/>
              <a:ext cx="11112010" cy="779654"/>
            </p:xfrm>
            <a:graphic>
              <a:graphicData uri="http://schemas.openxmlformats.org/drawingml/2006/table">
                <a:tbl>
                  <a:tblPr/>
                  <a:tblGrid>
                    <a:gridCol w="53001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76366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49" r="-1997701" b="-12307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9827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1149" t="-101563" r="-1997701" b="-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1.79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2.48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3.22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3.89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5.25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7_AN.22_5#e0fdb0497?htil=1&amp;vcp=1&amp;vop=1&amp;pid=512a254ee&amp;color=36,64,97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36645" y="1436261"/>
            <a:ext cx="1828800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7_AN.22_6#e0fdb0497?htil=1&amp;vcp=1&amp;vop=1&amp;pid=512a254ee&amp;color=36,64,97&amp;bt=1&amp;bbb=1&amp;hb=1&amp;hs=1"/>
              <p:cNvSpPr/>
              <p:nvPr/>
            </p:nvSpPr>
            <p:spPr>
              <a:xfrm>
                <a:off x="539496" y="1372253"/>
                <a:ext cx="9198864" cy="19483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相应的散点图如图②所示．从图②可以看出，变换后的样本点分布在一条直线附近，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此可以用经验回归方程来拟合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的关系．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表中数据得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(1+2+3+4+5+6)=3.5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(1.79+2.48+3.22+3.89+4.55+5.25)=3.53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3" name="QO_7_AN.22_6#e0fdb0497?htil=1&amp;vcp=1&amp;vop=1&amp;pid=512a254ee&amp;color=36,64,97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372253"/>
                <a:ext cx="9198864" cy="1948307"/>
              </a:xfrm>
              <a:prstGeom prst="rect">
                <a:avLst/>
              </a:prstGeom>
              <a:blipFill>
                <a:blip r:embed="rId4"/>
                <a:stretch>
                  <a:fillRect l="-1590" b="-40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QO_7_AN.22_6#e0fdb0497?htil=1&amp;vcp=1&amp;vop=1&amp;pid=512a254ee&amp;color=36,64,97&amp;bt=1&amp;bbb=1&amp;hb=1&amp;hs=1">
                <a:extLst>
                  <a:ext uri="{FF2B5EF4-FFF2-40B4-BE49-F238E27FC236}">
                    <a16:creationId xmlns:a16="http://schemas.microsoft.com/office/drawing/2014/main" id="{972B8F7D-DDF7-A39F-ABC9-B4A980EF96C3}"/>
                  </a:ext>
                </a:extLst>
              </p:cNvPr>
              <p:cNvSpPr/>
              <p:nvPr/>
            </p:nvSpPr>
            <p:spPr>
              <a:xfrm>
                <a:off x="539995" y="3313829"/>
                <a:ext cx="11112011" cy="23188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7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=86.22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74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86.22−6×3.5×3.53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91−6×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3.5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≈0.69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=1.115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=0.69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+1.115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因此细菌的繁殖个数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关于时间天数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的非线性经验回归方程为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0.69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+1.115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 xmlns="">
          <p:sp>
            <p:nvSpPr>
              <p:cNvPr id="4" name="QO_7_AN.22_6#e0fdb0497?htil=1&amp;vcp=1&amp;vop=1&amp;pid=512a254ee&amp;color=36,64,97&amp;bt=1&amp;bbb=1&amp;hb=1&amp;hs=1">
                <a:extLst>
                  <a:ext uri="{FF2B5EF4-FFF2-40B4-BE49-F238E27FC236}">
                    <a16:creationId xmlns:a16="http://schemas.microsoft.com/office/drawing/2014/main" id="{972B8F7D-DDF7-A39F-ABC9-B4A980EF96C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995" y="3313829"/>
                <a:ext cx="11112011" cy="2318893"/>
              </a:xfrm>
              <a:prstGeom prst="rect">
                <a:avLst/>
              </a:prstGeom>
              <a:blipFill>
                <a:blip r:embed="rId5"/>
                <a:stretch>
                  <a:fillRect l="-1317" b="-60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9a3c07ced.fixed?vcp=1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3752" y="2020824"/>
            <a:ext cx="2450592" cy="1344168"/>
          </a:xfrm>
          <a:prstGeom prst="rect">
            <a:avLst/>
          </a:prstGeom>
        </p:spPr>
      </p:pic>
      <p:sp>
        <p:nvSpPr>
          <p:cNvPr id="3" name="C_1_BD#9a3c07ced.fixed?vcp=1&amp;color=61,88,159&amp;bbb=1"/>
          <p:cNvSpPr/>
          <p:nvPr/>
        </p:nvSpPr>
        <p:spPr>
          <a:xfrm>
            <a:off x="4946904" y="2093976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第八章</a:t>
            </a:r>
            <a:endParaRPr lang="en-US" altLang="zh-CN" sz="5400" dirty="0"/>
          </a:p>
        </p:txBody>
      </p:sp>
      <p:sp>
        <p:nvSpPr>
          <p:cNvPr id="4" name="C_1_BD#9a3c07ced.fixed?vcp=1&amp;color=61,88,159&amp;bbb=1"/>
          <p:cNvSpPr/>
          <p:nvPr/>
        </p:nvSpPr>
        <p:spPr>
          <a:xfrm>
            <a:off x="0" y="3657600"/>
            <a:ext cx="12188952" cy="92354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成对数据的统计分析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2#fb6420a1b.fixed?vcp=1&amp;pid=9a3c07ced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697480"/>
            <a:ext cx="3136392" cy="1188720"/>
          </a:xfrm>
          <a:prstGeom prst="rect">
            <a:avLst/>
          </a:prstGeom>
        </p:spPr>
      </p:pic>
      <p:sp>
        <p:nvSpPr>
          <p:cNvPr id="3" name="C_2_BD#fb6420a1b.fixed?vcp=1&amp;pid=9a3c07ced&amp;color=61,88,159&amp;bbb=1"/>
          <p:cNvSpPr/>
          <p:nvPr/>
        </p:nvSpPr>
        <p:spPr>
          <a:xfrm>
            <a:off x="694944" y="2715768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9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</a:t>
            </a:r>
            <a:endParaRPr lang="en-US" altLang="zh-CN" sz="4900" dirty="0"/>
          </a:p>
        </p:txBody>
      </p:sp>
      <p:sp>
        <p:nvSpPr>
          <p:cNvPr id="4" name="C_2_BD#fb6420a1b.fixed?vcp=1&amp;pid=9a3c07ced&amp;color=61,88,159&amp;bbb=1"/>
          <p:cNvSpPr/>
          <p:nvPr/>
        </p:nvSpPr>
        <p:spPr>
          <a:xfrm>
            <a:off x="4315968" y="2587752"/>
            <a:ext cx="7671816" cy="12791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8700"/>
              </a:lnSpc>
            </a:pPr>
            <a:r>
              <a:rPr lang="en-US" altLang="zh-CN" sz="49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一元线性回归模型及其应用</a:t>
            </a:r>
            <a:endParaRPr lang="en-US" altLang="zh-CN" sz="49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fe7dfc290.fixed?vcp=1&amp;pid=fb6420a1b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2011680"/>
            <a:ext cx="3136392" cy="1188720"/>
          </a:xfrm>
          <a:prstGeom prst="rect">
            <a:avLst/>
          </a:prstGeom>
        </p:spPr>
      </p:pic>
      <p:sp>
        <p:nvSpPr>
          <p:cNvPr id="3" name="C_3_BD#fe7dfc290.fixed?vcp=1&amp;pid=fb6420a1b&amp;color=61,88,159&amp;bbb=1"/>
          <p:cNvSpPr/>
          <p:nvPr/>
        </p:nvSpPr>
        <p:spPr>
          <a:xfrm>
            <a:off x="694944" y="2048256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8.2.1</a:t>
            </a:r>
            <a:endParaRPr lang="en-US" altLang="zh-CN" sz="5400" dirty="0"/>
          </a:p>
        </p:txBody>
      </p:sp>
      <p:sp>
        <p:nvSpPr>
          <p:cNvPr id="4" name="C_3#fe7dfc290.fixed?vcp=1&amp;pid=fb6420a1b&amp;color=61,88,159&amp;bbb=1"/>
          <p:cNvSpPr/>
          <p:nvPr/>
        </p:nvSpPr>
        <p:spPr>
          <a:xfrm>
            <a:off x="4315968" y="2048256"/>
            <a:ext cx="767181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6600"/>
              </a:lnSpc>
            </a:pPr>
            <a:r>
              <a:rPr lang="en-US" altLang="zh-CN" sz="5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</a:t>
            </a:r>
            <a:endParaRPr lang="en-US" altLang="zh-CN" sz="5400" dirty="0"/>
          </a:p>
        </p:txBody>
      </p:sp>
      <p:pic>
        <p:nvPicPr>
          <p:cNvPr id="5" name="C_3#fe7dfc290.fixed?vcp=1&amp;pid=fb6420a1b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" y="3767328"/>
            <a:ext cx="3136392" cy="1188720"/>
          </a:xfrm>
          <a:prstGeom prst="rect">
            <a:avLst/>
          </a:prstGeom>
        </p:spPr>
      </p:pic>
      <p:sp>
        <p:nvSpPr>
          <p:cNvPr id="6" name="C_3#fe7dfc290.fixed?vcp=1&amp;pid=fb6420a1b&amp;color=61,88,159&amp;bbb=1"/>
          <p:cNvSpPr/>
          <p:nvPr/>
        </p:nvSpPr>
        <p:spPr>
          <a:xfrm>
            <a:off x="694944" y="3803904"/>
            <a:ext cx="2587752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8.2.2</a:t>
            </a:r>
            <a:endParaRPr lang="en-US" altLang="zh-CN" sz="5400" dirty="0"/>
          </a:p>
        </p:txBody>
      </p:sp>
      <p:sp>
        <p:nvSpPr>
          <p:cNvPr id="7" name="C_3_BD#fe7dfc290.fixed?vcp=1&amp;pid=fb6420a1b&amp;color=61,88,159&amp;bbb=1&amp;hb=1"/>
          <p:cNvSpPr/>
          <p:nvPr/>
        </p:nvSpPr>
        <p:spPr>
          <a:xfrm>
            <a:off x="4315968" y="3803904"/>
            <a:ext cx="7671816" cy="180136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65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一元线性回归模型参数的</a:t>
            </a:r>
          </a:p>
          <a:p>
            <a:pPr latinLnBrk="1">
              <a:lnSpc>
                <a:spcPts val="6600"/>
              </a:lnSpc>
            </a:pPr>
            <a:r>
              <a:rPr lang="en-US" altLang="zh-CN" sz="5400" b="0" i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最小二乘估计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目录1:f4d824183?lid=ea9237627&amp;cid=ea9237627&amp;bbb=1">
            <a:hlinkClick r:id="rId3" action="ppaction://hlinksldjump"/>
          </p:cNvPr>
          <p:cNvSpPr/>
          <p:nvPr/>
        </p:nvSpPr>
        <p:spPr>
          <a:xfrm>
            <a:off x="6044184" y="1435608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3" name="C_1#目录1:f4d824183?lid=31a92ccc7&amp;cid=31a92ccc7&amp;bbb=1">
            <a:hlinkClick r:id="rId3" action="ppaction://hlinksldjump"/>
          </p:cNvPr>
          <p:cNvSpPr/>
          <p:nvPr/>
        </p:nvSpPr>
        <p:spPr>
          <a:xfrm>
            <a:off x="6044184" y="18379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一元线性回归模型参数的最小二乘估计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4" name="C_1#目录1:f4d824183?lid=04dd5e163&amp;cid=04dd5e163&amp;bbb=1">
            <a:hlinkClick r:id="rId3" action="ppaction://hlinksldjump"/>
          </p:cNvPr>
          <p:cNvSpPr/>
          <p:nvPr/>
        </p:nvSpPr>
        <p:spPr>
          <a:xfrm>
            <a:off x="6044184" y="2231136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残差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_1#目录1:f4d824183?lid=8a5b2ab17&amp;cid=8a5b2ab17&amp;bbb=1">
                <a:hlinkClick r:id="rId3" action="ppaction://hlinksldjump"/>
              </p:cNvPr>
              <p:cNvSpPr/>
              <p:nvPr/>
            </p:nvSpPr>
            <p:spPr>
              <a:xfrm>
                <a:off x="6044184" y="2624328"/>
                <a:ext cx="6117336" cy="35661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marL="0" algn="l" latinLnBrk="1">
                  <a:lnSpc>
                    <a:spcPts val="22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知识点4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基本点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C_1#目录1:f4d824183?lid=8a5b2ab17&amp;cid=8a5b2ab17&amp;bbb=1">
                <a:hlinkClick r:id="rId4" action="ppaction://hlinksldjump"/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4184" y="2624328"/>
                <a:ext cx="6117336" cy="356616"/>
              </a:xfrm>
              <a:prstGeom prst="rect">
                <a:avLst/>
              </a:prstGeom>
              <a:blipFill>
                <a:blip r:embed="rId5"/>
                <a:stretch>
                  <a:fillRect l="-2393" t="-13793" b="-2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_1#目录1:f4d824183?lid=d4875bac4&amp;cid=d4875bac4&amp;bbb=1">
            <a:hlinkClick r:id="rId3" action="ppaction://hlinksldjump"/>
          </p:cNvPr>
          <p:cNvSpPr/>
          <p:nvPr/>
        </p:nvSpPr>
        <p:spPr>
          <a:xfrm>
            <a:off x="6044184" y="4009644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要点1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线性回归分析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</a:t>
            </a:r>
            <a:endParaRPr lang="en-US" altLang="zh-CN" sz="1800" dirty="0"/>
          </a:p>
        </p:txBody>
      </p:sp>
      <p:sp>
        <p:nvSpPr>
          <p:cNvPr id="7" name="C_1#目录1:f4d824183?lid=9de9f7de7&amp;cid=9de9f7de7&amp;bbb=1">
            <a:hlinkClick r:id="rId6" action="ppaction://hlinksldjump"/>
          </p:cNvPr>
          <p:cNvSpPr/>
          <p:nvPr/>
        </p:nvSpPr>
        <p:spPr>
          <a:xfrm>
            <a:off x="6044184" y="440639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要点2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残差分析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难点</a:t>
            </a:r>
            <a:endParaRPr lang="en-US" altLang="zh-CN" sz="1800" dirty="0"/>
          </a:p>
        </p:txBody>
      </p:sp>
      <p:sp>
        <p:nvSpPr>
          <p:cNvPr id="8" name="C_1#目录1:f4d824183?lid=512a254ee&amp;cid=512a254ee&amp;bbb=1">
            <a:hlinkClick r:id="rId7" action="ppaction://hlinksldjump"/>
          </p:cNvPr>
          <p:cNvSpPr/>
          <p:nvPr/>
        </p:nvSpPr>
        <p:spPr>
          <a:xfrm>
            <a:off x="6044184" y="4828032"/>
            <a:ext cx="6117336" cy="35661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0" algn="l" latinLnBrk="1">
              <a:lnSpc>
                <a:spcPts val="2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要点3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非线性回归分析</a:t>
            </a:r>
            <a:r>
              <a:rPr lang="en-US" altLang="zh-CN" sz="18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6565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基本点</a:t>
            </a:r>
            <a:endParaRPr lang="en-US" altLang="zh-CN" sz="1800" dirty="0"/>
          </a:p>
        </p:txBody>
      </p:sp>
      <p:pic>
        <p:nvPicPr>
          <p:cNvPr id="9" name="O_0#目录1:f4d824183.fixed?vcp=1&amp;color=36,64,97&amp;tib=255,255,255&amp;bt=1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616" y="795528"/>
            <a:ext cx="768096" cy="768096"/>
          </a:xfrm>
          <a:prstGeom prst="rect">
            <a:avLst/>
          </a:prstGeom>
        </p:spPr>
      </p:pic>
      <p:pic>
        <p:nvPicPr>
          <p:cNvPr id="10" name="O_0#目录1:f4d824183.fixed?vcp=1&amp;color=36,64,97&amp;tib=255,255,255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8616" y="3374136"/>
            <a:ext cx="768096" cy="768096"/>
          </a:xfrm>
          <a:prstGeom prst="rect">
            <a:avLst/>
          </a:prstGeom>
        </p:spPr>
      </p:pic>
      <p:sp>
        <p:nvSpPr>
          <p:cNvPr id="11" name="O_0#目录1:f4d824183.fixed?vcp=1&amp;color=255,255,255&amp;bbb=1"/>
          <p:cNvSpPr/>
          <p:nvPr/>
        </p:nvSpPr>
        <p:spPr>
          <a:xfrm>
            <a:off x="4928616" y="795528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altLang="zh-CN" sz="2400" dirty="0"/>
          </a:p>
        </p:txBody>
      </p:sp>
      <p:sp>
        <p:nvSpPr>
          <p:cNvPr id="12" name="O_0#目录1:f4d824183.fixed?vcp=1&amp;color=255,255,255&amp;bbb=1"/>
          <p:cNvSpPr/>
          <p:nvPr/>
        </p:nvSpPr>
        <p:spPr>
          <a:xfrm>
            <a:off x="4928616" y="3374136"/>
            <a:ext cx="768096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altLang="zh-CN" sz="2400" dirty="0"/>
          </a:p>
        </p:txBody>
      </p:sp>
      <p:sp>
        <p:nvSpPr>
          <p:cNvPr id="13" name="O_0#目录1:f4d824183.fixed?lid=f4d824183&amp;vcp=1&amp;color=0,55,96&amp;bbb=1">
            <a:hlinkClick r:id="rId3" action="ppaction://hlinksldjump"/>
          </p:cNvPr>
          <p:cNvSpPr/>
          <p:nvPr/>
        </p:nvSpPr>
        <p:spPr>
          <a:xfrm>
            <a:off x="5870448" y="950976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14" name="O_0#目录1:f4d824183.fixed?lid=54907cca4&amp;vcp=1&amp;color=0,55,96&amp;bbb=1">
            <a:hlinkClick r:id="rId3" action="ppaction://hlinksldjump"/>
          </p:cNvPr>
          <p:cNvSpPr/>
          <p:nvPr/>
        </p:nvSpPr>
        <p:spPr>
          <a:xfrm>
            <a:off x="5870448" y="3520440"/>
            <a:ext cx="1261872" cy="4572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重难斩</a:t>
            </a:r>
            <a:endParaRPr lang="en-US" altLang="zh-CN" sz="2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DE28F2-0037-FEE8-39DF-C7031C1E4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f4d824183?vcp=1&amp;pid=fe7dfc290&amp;color=36,64,97&amp;tib=255,255,255&amp;bt=1" descr="preencoded.png">
            <a:extLst>
              <a:ext uri="{FF2B5EF4-FFF2-40B4-BE49-F238E27FC236}">
                <a16:creationId xmlns:a16="http://schemas.microsoft.com/office/drawing/2014/main" id="{63309CD3-AFDE-4E41-6FAD-2FF890E8C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" y="828000"/>
            <a:ext cx="603504" cy="694944"/>
          </a:xfrm>
          <a:prstGeom prst="rect">
            <a:avLst/>
          </a:prstGeom>
        </p:spPr>
      </p:pic>
      <p:sp>
        <p:nvSpPr>
          <p:cNvPr id="3" name="C_4_BD#f4d824183?vcp=1&amp;pid=fe7dfc290&amp;color=61,88,159&amp;bbb=1">
            <a:extLst>
              <a:ext uri="{FF2B5EF4-FFF2-40B4-BE49-F238E27FC236}">
                <a16:creationId xmlns:a16="http://schemas.microsoft.com/office/drawing/2014/main" id="{ADEE9447-A66A-DA94-2FC8-631BCE25190C}"/>
              </a:ext>
            </a:extLst>
          </p:cNvPr>
          <p:cNvSpPr/>
          <p:nvPr/>
        </p:nvSpPr>
        <p:spPr>
          <a:xfrm>
            <a:off x="1252728" y="946872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知识绘</a:t>
            </a:r>
            <a:endParaRPr lang="en-US" altLang="zh-CN" sz="2400" dirty="0"/>
          </a:p>
        </p:txBody>
      </p:sp>
      <p:sp>
        <p:nvSpPr>
          <p:cNvPr id="4" name="C_5_BD#ea9237627?vcp=1&amp;pid=f4d824183&amp;color=101,101,255&amp;bbb=1">
            <a:extLst>
              <a:ext uri="{FF2B5EF4-FFF2-40B4-BE49-F238E27FC236}">
                <a16:creationId xmlns:a16="http://schemas.microsoft.com/office/drawing/2014/main" id="{F8CD1C87-171E-74FD-4F26-0AD09AA98E2D}"/>
              </a:ext>
            </a:extLst>
          </p:cNvPr>
          <p:cNvSpPr/>
          <p:nvPr/>
        </p:nvSpPr>
        <p:spPr>
          <a:xfrm>
            <a:off x="539496" y="1469096"/>
            <a:ext cx="11109960" cy="3701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一元线性回归模型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5" name="C_5_BD#31a92ccc7?vcp=1&amp;pid=f4d824183&amp;color=101,101,255&amp;bbb=1">
            <a:extLst>
              <a:ext uri="{FF2B5EF4-FFF2-40B4-BE49-F238E27FC236}">
                <a16:creationId xmlns:a16="http://schemas.microsoft.com/office/drawing/2014/main" id="{159D21F3-D87B-C5AF-ADDE-24582505F17F}"/>
              </a:ext>
            </a:extLst>
          </p:cNvPr>
          <p:cNvSpPr/>
          <p:nvPr/>
        </p:nvSpPr>
        <p:spPr>
          <a:xfrm>
            <a:off x="539496" y="1885592"/>
            <a:ext cx="11109960" cy="3701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知识点2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一元线性回归模型参数的最小二乘估计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p:sp>
        <p:nvSpPr>
          <p:cNvPr id="6" name="C_5_BD#04dd5e163?vcp=1&amp;pid=f4d824183&amp;color=101,101,255&amp;bbb=1">
            <a:extLst>
              <a:ext uri="{FF2B5EF4-FFF2-40B4-BE49-F238E27FC236}">
                <a16:creationId xmlns:a16="http://schemas.microsoft.com/office/drawing/2014/main" id="{8F14ABBC-F84F-D92C-A756-055C05800939}"/>
              </a:ext>
            </a:extLst>
          </p:cNvPr>
          <p:cNvSpPr/>
          <p:nvPr/>
        </p:nvSpPr>
        <p:spPr>
          <a:xfrm>
            <a:off x="539496" y="2298215"/>
            <a:ext cx="11109960" cy="3701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知识点3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残差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_5_BD#8a5b2ab17?vcp=1&amp;pid=f4d824183&amp;color=101,101,255&amp;bbb=1">
                <a:extLst>
                  <a:ext uri="{FF2B5EF4-FFF2-40B4-BE49-F238E27FC236}">
                    <a16:creationId xmlns:a16="http://schemas.microsoft.com/office/drawing/2014/main" id="{0E806D63-182D-67E4-5D8F-7DF4A21F1A72}"/>
                  </a:ext>
                </a:extLst>
              </p:cNvPr>
              <p:cNvSpPr/>
              <p:nvPr/>
            </p:nvSpPr>
            <p:spPr>
              <a:xfrm>
                <a:off x="539496" y="2710838"/>
                <a:ext cx="11109960" cy="37014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知识点4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2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22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2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基本点</a:t>
                </a:r>
                <a:endParaRPr lang="en-US" altLang="zh-CN" sz="2200" dirty="0"/>
              </a:p>
            </p:txBody>
          </p:sp>
        </mc:Choice>
        <mc:Fallback xmlns="">
          <p:sp>
            <p:nvSpPr>
              <p:cNvPr id="7" name="C_5_BD#8a5b2ab17?vcp=1&amp;pid=f4d824183&amp;color=101,101,255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2710838"/>
                <a:ext cx="11109960" cy="370142"/>
              </a:xfrm>
              <a:prstGeom prst="rect">
                <a:avLst/>
              </a:prstGeom>
              <a:blipFill>
                <a:blip r:embed="rId4"/>
                <a:stretch>
                  <a:fillRect l="-1537" t="-18333" b="-4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18033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_4#54907cca4?vcp=1&amp;pid=fe7dfc290&amp;color=36,64,97&amp;tib=255,255,255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456" y="963128"/>
            <a:ext cx="539496" cy="521208"/>
          </a:xfrm>
          <a:prstGeom prst="rect">
            <a:avLst/>
          </a:prstGeom>
        </p:spPr>
      </p:pic>
      <p:sp>
        <p:nvSpPr>
          <p:cNvPr id="9" name="C_4_BD#54907cca4?vcp=1&amp;pid=fe7dfc290&amp;color=61,88,159&amp;bbb=1"/>
          <p:cNvSpPr/>
          <p:nvPr/>
        </p:nvSpPr>
        <p:spPr>
          <a:xfrm>
            <a:off x="995680" y="963128"/>
            <a:ext cx="1801368" cy="5212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900"/>
              </a:lnSpc>
            </a:pPr>
            <a:r>
              <a:rPr lang="en-US" altLang="zh-CN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重难斩</a:t>
            </a:r>
            <a:endParaRPr lang="en-US" altLang="zh-CN" sz="2400" dirty="0"/>
          </a:p>
        </p:txBody>
      </p:sp>
      <p:sp>
        <p:nvSpPr>
          <p:cNvPr id="10" name="C_5_BD#66ae6e23c?vcp=1&amp;pid=54907cca4&amp;color=61,88,159&amp;bbb=1"/>
          <p:cNvSpPr/>
          <p:nvPr/>
        </p:nvSpPr>
        <p:spPr>
          <a:xfrm>
            <a:off x="346456" y="1623528"/>
            <a:ext cx="11109960" cy="4079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4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能力进阶</a:t>
            </a:r>
            <a:endParaRPr lang="en-US" altLang="zh-CN" sz="2400" dirty="0"/>
          </a:p>
        </p:txBody>
      </p:sp>
      <p:sp>
        <p:nvSpPr>
          <p:cNvPr id="11" name="C_6_BD#d4875bac4?vcp=1&amp;pid=66ae6e23c&amp;color=101,101,255&amp;bbb=1"/>
          <p:cNvSpPr/>
          <p:nvPr/>
        </p:nvSpPr>
        <p:spPr>
          <a:xfrm>
            <a:off x="346456" y="2083551"/>
            <a:ext cx="11109960" cy="3701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要点1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线性回归分析</a:t>
            </a:r>
            <a:r>
              <a:rPr lang="en-US" altLang="zh-CN" sz="2200" b="0" i="0" dirty="0">
                <a:solidFill>
                  <a:srgbClr val="6565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重点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QO_7_BD.1_1#2737ace28?vcp=1&amp;vop=1&amp;pid=d4875bac4&amp;color=36,64,97&amp;bbb=1"/>
              <p:cNvSpPr/>
              <p:nvPr/>
            </p:nvSpPr>
            <p:spPr>
              <a:xfrm>
                <a:off x="346456" y="2497113"/>
                <a:ext cx="11109960" cy="63690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800" b="1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1800" b="1" i="0" dirty="0">
                    <a:solidFill>
                      <a:srgbClr val="244061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某种产品的广告费用支出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（单位：百万元）</a:t>
                </a:r>
                <a:endParaRPr lang="en-US" altLang="zh-CN" sz="18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:r>
                  <a:rPr lang="en-US" altLang="zh-CN" sz="1800" b="0" i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销售额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244061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244061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（单位：百万元）之间有如下的对应数据：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2" name="QO_7_BD.1_1#2737ace28?vcp=1&amp;vop=1&amp;pid=d4875bac4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456" y="2497113"/>
                <a:ext cx="11109960" cy="636905"/>
              </a:xfrm>
              <a:prstGeom prst="rect">
                <a:avLst/>
              </a:prstGeom>
              <a:blipFill>
                <a:blip r:embed="rId4"/>
                <a:stretch>
                  <a:fillRect l="-1317" t="-7692" b="-221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3" name="QO_7_BD.1_2#2737ace28?colgroup=13,6,6,6,6,6&amp;vcp=1&amp;vop=1&amp;pid=d4875bac4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7358948"/>
                  </p:ext>
                </p:extLst>
              </p:nvPr>
            </p:nvGraphicFramePr>
            <p:xfrm>
              <a:off x="346457" y="3262784"/>
              <a:ext cx="11112009" cy="738696"/>
            </p:xfrm>
            <a:graphic>
              <a:graphicData uri="http://schemas.openxmlformats.org/drawingml/2006/table">
                <a:tbl>
                  <a:tblPr/>
                  <a:tblGrid>
                    <a:gridCol w="334456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925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百万元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9443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800" b="0" i="0" spc="-100">
                                  <a:solidFill>
                                    <a:srgbClr val="244061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百万元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3" name="QO_7_BD.1_2#2737ace28?colgroup=13,6,6,6,6,6&amp;vcp=1&amp;vop=1&amp;pid=d4875bac4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7358948"/>
                  </p:ext>
                </p:extLst>
              </p:nvPr>
            </p:nvGraphicFramePr>
            <p:xfrm>
              <a:off x="346457" y="3262784"/>
              <a:ext cx="11112009" cy="738696"/>
            </p:xfrm>
            <a:graphic>
              <a:graphicData uri="http://schemas.openxmlformats.org/drawingml/2006/table">
                <a:tbl>
                  <a:tblPr/>
                  <a:tblGrid>
                    <a:gridCol w="334456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5348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36925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t="-6557" r="-232605" b="-1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9443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t="-106557" r="-232605" b="-262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5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244061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2_1#fe29d38c1?vcp=1&amp;vop=1&amp;pid=2737ace28&amp;color=36,64,97&amp;bt=1&amp;bbb=1"/>
          <p:cNvSpPr/>
          <p:nvPr/>
        </p:nvSpPr>
        <p:spPr>
          <a:xfrm>
            <a:off x="539496" y="2366568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画出散点图；</a:t>
            </a:r>
            <a:endParaRPr lang="en-US" altLang="zh-CN" sz="1800" dirty="0"/>
          </a:p>
        </p:txBody>
      </p:sp>
      <p:sp>
        <p:nvSpPr>
          <p:cNvPr id="3" name="QO_8_AN.3_1#fe29d38c1?vcp=1&amp;vop=1&amp;pid=2737ace28&amp;color=36,64,97&amp;bbb=1"/>
          <p:cNvSpPr/>
          <p:nvPr/>
        </p:nvSpPr>
        <p:spPr>
          <a:xfrm>
            <a:off x="539496" y="2782175"/>
            <a:ext cx="11109960" cy="3636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6565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【解】散点图如图所示.</a:t>
            </a:r>
            <a:endParaRPr lang="en-US" altLang="zh-CN" sz="1800" dirty="0"/>
          </a:p>
        </p:txBody>
      </p:sp>
      <p:pic>
        <p:nvPicPr>
          <p:cNvPr id="4" name="QO_8_AN.3_2#fe29d38c1?vcp=1&amp;vop=1&amp;pid=2737ace28&amp;color=36,64,97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3282492"/>
            <a:ext cx="2231136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8_BD.4_1#1b3210753?vcp=1&amp;vop=1&amp;pid=2737ace28&amp;color=36,64,97&amp;bt=1&amp;bbb=1"/>
          <p:cNvSpPr/>
          <p:nvPr/>
        </p:nvSpPr>
        <p:spPr>
          <a:xfrm>
            <a:off x="539496" y="828000"/>
            <a:ext cx="11109960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1800" b="0" i="0" dirty="0">
                <a:solidFill>
                  <a:srgbClr val="244061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求经验回归方程；</a:t>
            </a:r>
            <a:endParaRPr lang="en-US" altLang="zh-CN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QO_8_AN.5_1#1b3210753?vcp=1&amp;vop=1&amp;pid=2737ace28&amp;color=36,64,97&amp;bbb=1"/>
              <p:cNvSpPr/>
              <p:nvPr/>
            </p:nvSpPr>
            <p:spPr>
              <a:xfrm>
                <a:off x="539496" y="1216366"/>
                <a:ext cx="11109960" cy="3549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【解】由（1）中散点图可知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具有线性相关关系.列出表格，计算出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及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的值，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3" name="QO_8_AN.5_1#1b3210753?vcp=1&amp;vop=1&amp;pid=2737ace28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1216366"/>
                <a:ext cx="11109960" cy="354965"/>
              </a:xfrm>
              <a:prstGeom prst="rect">
                <a:avLst/>
              </a:prstGeom>
              <a:blipFill>
                <a:blip r:embed="rId3"/>
                <a:stretch>
                  <a:fillRect l="-1317" t="-1724" b="-3793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QO_8_AN.5_2#1b3210753?colgroup=9,5,5,5,5,5,8&amp;vcp=1&amp;vop=1&amp;pid=2737ace28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6349874"/>
                  </p:ext>
                </p:extLst>
              </p:nvPr>
            </p:nvGraphicFramePr>
            <p:xfrm>
              <a:off x="539496" y="1705888"/>
              <a:ext cx="11109960" cy="2035176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404432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800" b="0" i="0" spc="-100">
                                  <a:solidFill>
                                    <a:srgbClr val="6565FF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𝑖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800" b="0" i="1" spc="-100" dirty="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802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900"/>
                            </a:lnSpc>
                          </a:pPr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altLang="zh-CN" sz="1800" b="0" i="1" spc="-100">
                                      <a:solidFill>
                                        <a:srgbClr val="6565FF"/>
                                      </a:solidFill>
                                      <a:latin typeface="Cambria Math" panose="02040503050406030204" pitchFamily="18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800" b="0" i="0" spc="-100">
                                      <a:solidFill>
                                        <a:srgbClr val="6565FF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QO_8_AN.5_2#1b3210753?colgroup=9,5,5,5,5,5,8&amp;vcp=1&amp;vop=1&amp;pid=2737ace28&amp;color=36,64,97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76349874"/>
                  </p:ext>
                </p:extLst>
              </p:nvPr>
            </p:nvGraphicFramePr>
            <p:xfrm>
              <a:off x="539496" y="1705888"/>
              <a:ext cx="11109960" cy="2035176"/>
            </p:xfrm>
            <a:graphic>
              <a:graphicData uri="http://schemas.openxmlformats.org/drawingml/2006/table">
                <a:tbl>
                  <a:tblPr/>
                  <a:tblGrid>
                    <a:gridCol w="232257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33502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112264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404432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2" r="-379003" b="-4223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合计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2" t="-101515" r="-379003" b="-3287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2" t="-198507" r="-379003" b="-2238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0424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2" t="-303030" r="-379003" b="-1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300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560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</a:t>
                          </a: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380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41802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2" t="-385507" r="-379003" b="-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64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8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6565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QO_8_AN.5_3#1b3210753?vcp=1&amp;vop=1&amp;pid=2737ace28&amp;color=36,64,97&amp;bbb=1"/>
              <p:cNvSpPr/>
              <p:nvPr/>
            </p:nvSpPr>
            <p:spPr>
              <a:xfrm>
                <a:off x="539496" y="3877588"/>
                <a:ext cx="11109960" cy="230314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所以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80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Sup>
                      <m:sSubSu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68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是可得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＾</m:t>
                        </m:r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bar>
                          <m:barPr>
                            <m:pos m:val="top"/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80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i="1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Times New Roman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6565FF"/>
                                    </a:solidFill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bar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​</m:t>
                            </m:r>
                          </m:e>
                        </m:acc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380−5×5×50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145−5×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6565FF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6565FF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=6.5</m:t>
                    </m:r>
                  </m:oMath>
                </a14:m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＾</m:t>
                        </m:r>
                      </m:lim>
                    </m:limUpp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limUpp>
                      <m:limUppPr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Upp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lim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＾</m:t>
                        </m:r>
                      </m:lim>
                    </m:limUpp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=50−6.5×5=17.5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以所求的经验回归方程为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6565FF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6565F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+17.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6565F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（提示:注意经验回归方程中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800" b="0" i="1" dirty="0">
                            <a:solidFill>
                              <a:srgbClr val="FF8827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accPr>
                      <m:e>
                        <m:r>
                          <a:rPr lang="en-US" altLang="zh-CN" sz="1800" b="0" i="0">
                            <a:solidFill>
                              <a:srgbClr val="FF8827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8827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的位置,易混淆）</a:t>
                </a:r>
                <a:r>
                  <a:rPr lang="en-US" altLang="zh-CN" sz="1800" b="0" i="0" dirty="0">
                    <a:solidFill>
                      <a:srgbClr val="6565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5" name="QO_8_AN.5_3#1b3210753?vcp=1&amp;vop=1&amp;pid=2737ace28&amp;color=36,64,9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496" y="3877588"/>
                <a:ext cx="11109960" cy="2303145"/>
              </a:xfrm>
              <a:prstGeom prst="rect">
                <a:avLst/>
              </a:prstGeom>
              <a:blipFill>
                <a:blip r:embed="rId5"/>
                <a:stretch>
                  <a:fillRect l="-1317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947</Words>
  <Application>Microsoft Office PowerPoint</Application>
  <PresentationFormat>宽屏</PresentationFormat>
  <Paragraphs>220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Arial (正文)</vt:lpstr>
      <vt:lpstr>仿宋</vt:lpstr>
      <vt:lpstr>SimSun</vt:lpstr>
      <vt:lpstr>微软雅黑</vt:lpstr>
      <vt:lpstr>印品黑体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和标 邓</cp:lastModifiedBy>
  <cp:revision>3</cp:revision>
  <dcterms:created xsi:type="dcterms:W3CDTF">2025-10-21T03:48:41Z</dcterms:created>
  <dcterms:modified xsi:type="dcterms:W3CDTF">2025-10-21T04:18:00Z</dcterms:modified>
  <cp:category/>
  <cp:contentStatus/>
</cp:coreProperties>
</file>